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3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012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AB54E-A7FE-C2C0-3D68-F1096A490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139A90-005B-0CD9-BA8A-5EE7F654FDFC}"/>
              </a:ext>
            </a:extLst>
          </p:cNvPr>
          <p:cNvSpPr txBox="1"/>
          <p:nvPr/>
        </p:nvSpPr>
        <p:spPr>
          <a:xfrm>
            <a:off x="4124077" y="182880"/>
            <a:ext cx="37079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 dirty="0" err="1">
                <a:solidFill>
                  <a:srgbClr val="3C2D1E"/>
                </a:solidFill>
                <a:latin typeface="Microsoft YaHei"/>
              </a:rPr>
              <a:t>課程大綱與目標</a:t>
            </a:r>
            <a:endParaRPr sz="3600" b="1" i="0" dirty="0">
              <a:solidFill>
                <a:srgbClr val="3C2D1E"/>
              </a:solidFill>
              <a:latin typeface="Microsoft YaHei"/>
            </a:endParaRPr>
          </a:p>
        </p:txBody>
      </p:sp>
      <p:pic>
        <p:nvPicPr>
          <p:cNvPr id="4" name="Picture 3" descr="image.png">
            <a:extLst>
              <a:ext uri="{FF2B5EF4-FFF2-40B4-BE49-F238E27FC236}">
                <a16:creationId xmlns:a16="http://schemas.microsoft.com/office/drawing/2014/main" id="{543E5B64-9D75-3C52-BED5-3E24006FF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199" y="850569"/>
            <a:ext cx="6824870" cy="568739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596792E-3763-B3E9-0C64-A1170BC5B1E8}"/>
              </a:ext>
            </a:extLst>
          </p:cNvPr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0FEB6E-6FC5-39B3-06CD-DCF1B6C475AC}"/>
              </a:ext>
            </a:extLst>
          </p:cNvPr>
          <p:cNvSpPr txBox="1"/>
          <p:nvPr/>
        </p:nvSpPr>
        <p:spPr>
          <a:xfrm>
            <a:off x="731520" y="6537960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100" b="0" i="0" dirty="0" err="1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模組</a:t>
            </a:r>
            <a:r>
              <a:rPr lang="zh-TW" altLang="en-US" sz="1100" b="0" i="0" dirty="0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</a:t>
            </a:r>
            <a:r>
              <a:rPr sz="1100" b="0" i="0" dirty="0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TW" altLang="en-US" sz="1100" dirty="0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代理型環境架構論</a:t>
            </a:r>
            <a:endParaRPr sz="1100" b="0" i="0" dirty="0">
              <a:solidFill>
                <a:srgbClr val="B48C5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823D45-66AD-5171-430C-6F45B21FFEBD}"/>
              </a:ext>
            </a:extLst>
          </p:cNvPr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</a:t>
            </a:r>
          </a:p>
        </p:txBody>
      </p:sp>
      <p:sp>
        <p:nvSpPr>
          <p:cNvPr id="3" name="箭號: 向右 2">
            <a:extLst>
              <a:ext uri="{FF2B5EF4-FFF2-40B4-BE49-F238E27FC236}">
                <a16:creationId xmlns:a16="http://schemas.microsoft.com/office/drawing/2014/main" id="{212A4562-13B7-B355-D799-9181323BC64C}"/>
              </a:ext>
            </a:extLst>
          </p:cNvPr>
          <p:cNvSpPr/>
          <p:nvPr/>
        </p:nvSpPr>
        <p:spPr>
          <a:xfrm>
            <a:off x="3167270" y="3776869"/>
            <a:ext cx="470452" cy="2915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8059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多模態上下文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不只是文字 — 圖像、程式碼、結構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05840" y="173736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圖像上下文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214884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UI 截圖、架構圖、流程圖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288036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288036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05840" y="297180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程式碼上下文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338328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相關代碼片段、類型定義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062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結構上下文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61772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目錄結構、依賴關係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1520" y="534924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731520" y="534924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005840" y="544068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歷史上下文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5840" y="585216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變更記錄、版本差異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上下文窗口的演進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從 4K 到百萬 tokens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212080" cy="36576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5212080" cy="73152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14400" y="1783080"/>
            <a:ext cx="48463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B48C5A"/>
                </a:solidFill>
                <a:latin typeface="Microsoft YaHei"/>
              </a:rPr>
              <a:t>早期限制 (2023)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286000"/>
            <a:ext cx="484632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4K-8K tokens
• 頻繁截斷
• 上下文管理痛苦
• 複雜專案受限</a:t>
            </a:r>
          </a:p>
        </p:txBody>
      </p:sp>
      <p:sp>
        <p:nvSpPr>
          <p:cNvPr id="8" name="Rectangle 7"/>
          <p:cNvSpPr/>
          <p:nvPr/>
        </p:nvSpPr>
        <p:spPr>
          <a:xfrm>
            <a:off x="6217920" y="1645920"/>
            <a:ext cx="5212080" cy="36576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217920" y="1645920"/>
            <a:ext cx="91440" cy="36576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400800" y="1783080"/>
            <a:ext cx="48463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8B5A2B"/>
                </a:solidFill>
                <a:latin typeface="Microsoft YaHei"/>
              </a:rPr>
              <a:t>現代能力 (2026)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2286000"/>
            <a:ext cx="484632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100K-1M tokens
• 完整專案載入
• 長期對話維持
• 複雜推理可行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P55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上下文污染與清理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防止錯誤資訊累積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05840" y="173736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污染來源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214884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 dirty="0" err="1">
                <a:solidFill>
                  <a:srgbClr val="3C2D1E"/>
                </a:solidFill>
                <a:latin typeface="Microsoft YaHei"/>
              </a:rPr>
              <a:t>錯誤假設、過時資訊、矛盾指令</a:t>
            </a:r>
            <a:endParaRPr sz="1600" b="0" i="0" dirty="0">
              <a:solidFill>
                <a:srgbClr val="3C2D1E"/>
              </a:solidFill>
              <a:latin typeface="Microsoft YaHe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31520" y="288036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288036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05840" y="297180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檢測方法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338328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 dirty="0">
                <a:solidFill>
                  <a:srgbClr val="3C2D1E"/>
                </a:solidFill>
                <a:latin typeface="Microsoft YaHei"/>
              </a:rPr>
              <a:t>AI </a:t>
            </a:r>
            <a:r>
              <a:rPr sz="1600" b="0" i="0" dirty="0" err="1">
                <a:solidFill>
                  <a:srgbClr val="3C2D1E"/>
                </a:solidFill>
                <a:latin typeface="Microsoft YaHei"/>
              </a:rPr>
              <a:t>輸出異常時檢查上下文</a:t>
            </a:r>
            <a:endParaRPr sz="1600" b="0" i="0" dirty="0">
              <a:solidFill>
                <a:srgbClr val="3C2D1E"/>
              </a:solidFill>
              <a:latin typeface="Microsoft YaHe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062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清理策略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617720"/>
            <a:ext cx="102412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 dirty="0" err="1">
                <a:solidFill>
                  <a:srgbClr val="3C2D1E"/>
                </a:solidFill>
                <a:latin typeface="Microsoft YaHei"/>
              </a:rPr>
              <a:t>重啟對話、重新注入核心約束</a:t>
            </a:r>
            <a:r>
              <a:rPr lang="zh-TW" altLang="en-US" sz="1600" b="0" i="0" dirty="0">
                <a:solidFill>
                  <a:srgbClr val="3C2D1E"/>
                </a:solidFill>
                <a:latin typeface="Microsoft YaHei"/>
              </a:rPr>
              <a:t>，</a:t>
            </a:r>
            <a:r>
              <a:rPr lang="en-US" altLang="zh-TW" sz="1600" b="0" i="0" dirty="0">
                <a:solidFill>
                  <a:srgbClr val="3C2D1E"/>
                </a:solidFill>
                <a:latin typeface="Microsoft YaHei"/>
              </a:rPr>
              <a:t>Claude Code </a:t>
            </a:r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支援 </a:t>
            </a:r>
            <a:r>
              <a:rPr lang="en-US" altLang="zh-TW" sz="1600" b="0" i="0" dirty="0" err="1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SubAgent</a:t>
            </a:r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，來隔離同一專案不同內容的上下文</a:t>
            </a:r>
            <a:endParaRPr sz="1600" b="0" i="0" dirty="0">
              <a:solidFill>
                <a:srgbClr val="3C2D1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31520" y="534924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731520" y="534924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005840" y="544068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預防措施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5840" y="585216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 dirty="0" err="1">
                <a:solidFill>
                  <a:srgbClr val="3C2D1E"/>
                </a:solidFill>
                <a:latin typeface="Microsoft YaHei"/>
              </a:rPr>
              <a:t>定期驗證上下文一致性</a:t>
            </a:r>
            <a:endParaRPr sz="1600" b="0" i="0" dirty="0">
              <a:solidFill>
                <a:srgbClr val="3C2D1E"/>
              </a:solidFill>
              <a:latin typeface="Microsoft YaHei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Context Engineering 職能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新興的專業技能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05840" y="173736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核心技能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214884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如何組織和壓縮資訊給 AI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288036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288036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05840" y="297180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工具掌握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338328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向量數據庫、RAG、嵌入模型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062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效果衡量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61772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上下文品質如何影響輸出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1520" y="534924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731520" y="534924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005840" y="544068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持續優化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5840" y="585216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根據結果調整上下文策略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P57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上下文共享與協作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團隊如何共享 AI 上下文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212080" cy="36576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5212080" cy="73152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14400" y="1783080"/>
            <a:ext cx="48463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B48C5A"/>
                </a:solidFill>
                <a:latin typeface="Microsoft YaHei"/>
              </a:rPr>
              <a:t>個人上下文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286000"/>
            <a:ext cx="484632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個人偏好設定
• 工作歷史
• 學習記錄</a:t>
            </a:r>
          </a:p>
        </p:txBody>
      </p:sp>
      <p:sp>
        <p:nvSpPr>
          <p:cNvPr id="8" name="Rectangle 7"/>
          <p:cNvSpPr/>
          <p:nvPr/>
        </p:nvSpPr>
        <p:spPr>
          <a:xfrm>
            <a:off x="6217920" y="1645920"/>
            <a:ext cx="5212080" cy="36576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217920" y="1645920"/>
            <a:ext cx="91440" cy="36576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400800" y="1783080"/>
            <a:ext cx="48463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8B5A2B"/>
                </a:solidFill>
                <a:latin typeface="Microsoft YaHei"/>
              </a:rPr>
              <a:t>團隊上下文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2286000"/>
            <a:ext cx="484632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• </a:t>
            </a:r>
            <a:r>
              <a:rPr sz="1600" b="0" i="0" dirty="0" err="1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共享</a:t>
            </a:r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各種 </a:t>
            </a:r>
            <a:r>
              <a:rPr lang="en-US" altLang="zh-TW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.md </a:t>
            </a:r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檔案</a:t>
            </a:r>
            <a:r>
              <a:rPr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
• </a:t>
            </a:r>
            <a:r>
              <a:rPr sz="1600" b="0" i="0" dirty="0" err="1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專案知識庫</a:t>
            </a:r>
            <a:r>
              <a:rPr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
• </a:t>
            </a:r>
            <a:r>
              <a:rPr sz="1600" b="0" i="0" dirty="0" err="1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最佳實踐集</a:t>
            </a:r>
            <a:r>
              <a:rPr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
• </a:t>
            </a:r>
            <a:r>
              <a:rPr sz="1600" b="0" i="0" dirty="0" err="1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錯誤案例庫</a:t>
            </a:r>
            <a:endParaRPr sz="1600" b="0" i="0" dirty="0">
              <a:solidFill>
                <a:srgbClr val="3C2D1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P58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上下文安全與隱私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敏感資訊的處理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05840" y="173736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風險識別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214884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什麼資訊不應進入 AI 上下文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288036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288036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05840" y="297180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脫敏處理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338328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移除或替換敏感資訊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062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訪問控制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61772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限制上下文的可見範圍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1520" y="534924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731520" y="534924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005840" y="544068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審計追蹤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5840" y="585216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記錄上下文的使用情況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P59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C12FC5C-1066-0688-92A5-6AF934D0E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9764"/>
            <a:ext cx="12192000" cy="643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992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模組四小結</a:t>
            </a:r>
          </a:p>
        </p:txBody>
      </p:sp>
      <p:sp>
        <p:nvSpPr>
          <p:cNvPr id="3" name="Rectangle 2"/>
          <p:cNvSpPr/>
          <p:nvPr/>
        </p:nvSpPr>
        <p:spPr>
          <a:xfrm>
            <a:off x="731520" y="1371600"/>
            <a:ext cx="10698480" cy="13716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731520" y="1371600"/>
            <a:ext cx="91440" cy="13716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005840" y="14630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模組結論：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05840" y="1920240"/>
            <a:ext cx="10241280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上下文工程是 AI 時代的新興專業。上下文的純淨度直接決定 AI 輸出的品質，這比提示詞工程更加重要。</a:t>
            </a:r>
          </a:p>
        </p:txBody>
      </p:sp>
      <p:sp>
        <p:nvSpPr>
          <p:cNvPr id="7" name="Rectangle 6"/>
          <p:cNvSpPr/>
          <p:nvPr/>
        </p:nvSpPr>
        <p:spPr>
          <a:xfrm>
            <a:off x="731520" y="2926080"/>
            <a:ext cx="10698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1005840" y="301752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核心轉變：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05840" y="3474720"/>
            <a:ext cx="10241280" cy="59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從「寫提示詞」到「管理上下文」
從「單次互動」到「知識累積」</a:t>
            </a:r>
          </a:p>
        </p:txBody>
      </p:sp>
      <p:sp>
        <p:nvSpPr>
          <p:cNvPr id="10" name="Rectangle 9"/>
          <p:cNvSpPr/>
          <p:nvPr/>
        </p:nvSpPr>
        <p:spPr>
          <a:xfrm>
            <a:off x="731520" y="4297680"/>
            <a:ext cx="10698480" cy="7315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731520" y="4297680"/>
            <a:ext cx="91440" cy="731520"/>
          </a:xfrm>
          <a:prstGeom prst="rect">
            <a:avLst/>
          </a:prstGeom>
          <a:solidFill>
            <a:srgbClr val="C8A0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1005840" y="4434840"/>
            <a:ext cx="102412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C8A064"/>
                </a:solidFill>
                <a:latin typeface="Microsoft YaHei"/>
              </a:rPr>
              <a:t>下一模組：代理驗證理論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P60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3716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31520" y="54864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8B5A2B"/>
                </a:solidFill>
                <a:latin typeface="Microsoft YaHei"/>
              </a:rPr>
              <a:t>2026 VIBE CODING 理論體系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188720"/>
            <a:ext cx="1005840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4000" b="1" i="0">
                <a:solidFill>
                  <a:srgbClr val="3C2D1E"/>
                </a:solidFill>
                <a:latin typeface="Microsoft YaHei"/>
              </a:rPr>
              <a:t>上下文工程與知識管理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1520" y="210312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0" i="0">
                <a:solidFill>
                  <a:srgbClr val="645037"/>
                </a:solidFill>
                <a:latin typeface="Microsoft YaHei"/>
              </a:rPr>
              <a:t>模組四：Context 是 AI 時代最珍貴的資源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926080"/>
            <a:ext cx="94925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0" i="0" dirty="0" err="1">
                <a:solidFill>
                  <a:srgbClr val="645037"/>
                </a:solidFill>
                <a:latin typeface="Microsoft YaHei"/>
              </a:rPr>
              <a:t>探討如何管理、壓縮和優化提供給</a:t>
            </a:r>
            <a:r>
              <a:rPr sz="1800" b="0" i="0" dirty="0">
                <a:solidFill>
                  <a:srgbClr val="645037"/>
                </a:solidFill>
                <a:latin typeface="Microsoft YaHei"/>
              </a:rPr>
              <a:t> AI </a:t>
            </a:r>
            <a:r>
              <a:rPr sz="1800" b="0" i="0" dirty="0" err="1">
                <a:solidFill>
                  <a:srgbClr val="645037"/>
                </a:solidFill>
                <a:latin typeface="Microsoft YaHei"/>
              </a:rPr>
              <a:t>的上下文，以及</a:t>
            </a:r>
            <a:r>
              <a:rPr lang="en-US" sz="1800" b="0" i="0" dirty="0">
                <a:solidFill>
                  <a:srgbClr val="645037"/>
                </a:solidFill>
                <a:latin typeface="Microsoft YaHei"/>
              </a:rPr>
              <a:t> CLAUDE</a:t>
            </a:r>
            <a:r>
              <a:rPr lang="en-US" altLang="zh-TW" sz="1800" b="0" i="0" dirty="0">
                <a:solidFill>
                  <a:srgbClr val="645037"/>
                </a:solidFill>
                <a:latin typeface="Microsoft YaHei"/>
              </a:rPr>
              <a:t>.md </a:t>
            </a:r>
            <a:r>
              <a:rPr sz="1800" b="0" i="0" dirty="0" err="1">
                <a:solidFill>
                  <a:srgbClr val="645037"/>
                </a:solidFill>
                <a:latin typeface="Microsoft YaHei"/>
              </a:rPr>
              <a:t>作為專案憲法的角色</a:t>
            </a:r>
            <a:r>
              <a:rPr sz="1800" b="0" i="0" dirty="0">
                <a:solidFill>
                  <a:srgbClr val="645037"/>
                </a:solidFill>
                <a:latin typeface="Microsoft YaHei"/>
              </a:rPr>
              <a:t>。
</a:t>
            </a:r>
            <a:r>
              <a:rPr sz="1800" b="0" i="0" dirty="0" err="1">
                <a:solidFill>
                  <a:srgbClr val="645037"/>
                </a:solidFill>
                <a:latin typeface="Microsoft YaHei"/>
              </a:rPr>
              <a:t>上下文的純淨度直接決定</a:t>
            </a:r>
            <a:r>
              <a:rPr sz="1800" b="0" i="0" dirty="0">
                <a:solidFill>
                  <a:srgbClr val="645037"/>
                </a:solidFill>
                <a:latin typeface="Microsoft YaHei"/>
              </a:rPr>
              <a:t> AI </a:t>
            </a:r>
            <a:r>
              <a:rPr sz="1800" b="0" i="0" dirty="0" err="1">
                <a:solidFill>
                  <a:srgbClr val="645037"/>
                </a:solidFill>
                <a:latin typeface="Microsoft YaHei"/>
              </a:rPr>
              <a:t>輸出的品質</a:t>
            </a:r>
            <a:r>
              <a:rPr sz="1800" b="0" i="0" dirty="0">
                <a:solidFill>
                  <a:srgbClr val="645037"/>
                </a:solidFill>
                <a:latin typeface="Microsoft YaHei"/>
              </a:rPr>
              <a:t>。</a:t>
            </a:r>
          </a:p>
        </p:txBody>
      </p:sp>
      <p:sp>
        <p:nvSpPr>
          <p:cNvPr id="7" name="Rectangle 6"/>
          <p:cNvSpPr/>
          <p:nvPr/>
        </p:nvSpPr>
        <p:spPr>
          <a:xfrm>
            <a:off x="731520" y="4572000"/>
            <a:ext cx="10698480" cy="9144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731520" y="4572000"/>
            <a:ext cx="91440" cy="9144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1005840" y="4709160"/>
            <a:ext cx="1024128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0" i="1">
                <a:solidFill>
                  <a:srgbClr val="8B5A2B"/>
                </a:solidFill>
                <a:latin typeface="Microsoft YaHei"/>
              </a:rPr>
              <a:t>「垃圾進，垃圾出」在 AI 時代更加真實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P46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上下文漂移 (Context Drift)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Transformer 模型的天生限制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10972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91440" cy="109728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05840" y="173736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現象描述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214884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隨對話增長，對早期指令的關注度下降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288036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288036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05840" y="297180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數學原因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338328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注意力權重矩陣隨序列長度攤平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062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症狀表現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61772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AI 開始「忘記」早期的約束條件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1520" y="534924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731520" y="534924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005840" y="544068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解決方案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5840" y="585216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透過「總結」與「壓縮」刷新短時記憶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P47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400" b="1" i="0" dirty="0" err="1">
                <a:solidFill>
                  <a:srgbClr val="3C2D1E"/>
                </a:solidFill>
                <a:latin typeface="Microsoft YaHei"/>
              </a:rPr>
              <a:t>CLAUDE.md</a:t>
            </a:r>
            <a:r>
              <a:rPr sz="3400" b="1" i="0" dirty="0" err="1">
                <a:solidFill>
                  <a:srgbClr val="3C2D1E"/>
                </a:solidFill>
                <a:latin typeface="Microsoft YaHei"/>
              </a:rPr>
              <a:t>：專案的「憲法</a:t>
            </a:r>
            <a:r>
              <a:rPr sz="3400" b="1" i="0" dirty="0">
                <a:solidFill>
                  <a:srgbClr val="3C2D1E"/>
                </a:solidFill>
                <a:latin typeface="Microsoft YaHei"/>
              </a:rPr>
              <a:t>」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全局約束的預注入機制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05840" y="173736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作用機制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214884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在 AI 生成任何程式碼前預先注入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288036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288036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05840" y="297180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包含內容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3383280"/>
            <a:ext cx="102412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程式開發</a:t>
            </a:r>
            <a:r>
              <a:rPr sz="1600" b="0" i="0" dirty="0" err="1">
                <a:solidFill>
                  <a:srgbClr val="3C2D1E"/>
                </a:solidFill>
                <a:latin typeface="Microsoft YaHei"/>
              </a:rPr>
              <a:t>風格、禁忌、特定庫使用指南</a:t>
            </a:r>
            <a:endParaRPr sz="1600" b="0" i="0" dirty="0">
              <a:solidFill>
                <a:srgbClr val="3C2D1E"/>
              </a:solidFill>
              <a:latin typeface="Microsoft YaHe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10972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109728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062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效果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61772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實現「不教而善」— 無需重複說明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1520" y="534924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731520" y="534924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005840" y="544068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維護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5840" y="585216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團隊共享，版本控制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P48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上下文的品質 vs 數量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更多不一定更好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212080" cy="36576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5212080" cy="73152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14400" y="1783080"/>
            <a:ext cx="48463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B48C5A"/>
                </a:solidFill>
                <a:latin typeface="Microsoft YaHei"/>
              </a:rPr>
              <a:t>數量陷阱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286000"/>
            <a:ext cx="484632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塞入所有文件
• 過長的對話歷史
• 無關的背景資訊
• 稀釋關鍵指令</a:t>
            </a:r>
          </a:p>
        </p:txBody>
      </p:sp>
      <p:sp>
        <p:nvSpPr>
          <p:cNvPr id="8" name="Rectangle 7"/>
          <p:cNvSpPr/>
          <p:nvPr/>
        </p:nvSpPr>
        <p:spPr>
          <a:xfrm>
            <a:off x="6217920" y="1645920"/>
            <a:ext cx="5212080" cy="36576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217920" y="1645920"/>
            <a:ext cx="91440" cy="36576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400800" y="1783080"/>
            <a:ext cx="48463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8B5A2B"/>
                </a:solidFill>
                <a:latin typeface="Microsoft YaHei"/>
              </a:rPr>
              <a:t>品質優先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2286000"/>
            <a:ext cx="484632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精選相關內容
• 壓縮冗餘資訊
• 突出核心約束
• 保持上下文純淨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P49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上下文壓縮技術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在有限窗口內最大化資訊密度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05840" y="173736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摘要生成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214884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讓 AI 自己總結長對話的要點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288036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288036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05840" y="297180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關鍵詞提取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338328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只保留核心概念和約束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062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分層壓縮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61772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不同重要性的資訊分層處理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1520" y="534924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731520" y="534924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005840" y="544068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週期刷新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5840" y="585216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定期重新注入核心約束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P50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知識庫與向量檢索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讓 AI 擁有長期記憶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05840" y="173736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RAG 架構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214884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檢索增強生成 — 即時召回相關知識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288036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288036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05840" y="297180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向量嵌入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338328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將文檔轉為可搜索的向量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062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語義搜索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61772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根據意圖而非關鍵字匹配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1520" y="534924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731520" y="534924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005840" y="544068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動態更新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5840" y="585216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新知識持續加入知識庫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專案知識的層級結構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從全局到局部的知識組織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212080" cy="36576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5212080" cy="73152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14400" y="1783080"/>
            <a:ext cx="48463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B48C5A"/>
                </a:solidFill>
                <a:latin typeface="Microsoft YaHei"/>
              </a:rPr>
              <a:t>全局知識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286000"/>
            <a:ext cx="484632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.cursorrules
• 專案架構說明
• 技術棧約定
• 團隊規範</a:t>
            </a:r>
          </a:p>
        </p:txBody>
      </p:sp>
      <p:sp>
        <p:nvSpPr>
          <p:cNvPr id="8" name="Rectangle 7"/>
          <p:cNvSpPr/>
          <p:nvPr/>
        </p:nvSpPr>
        <p:spPr>
          <a:xfrm>
            <a:off x="6217920" y="1645920"/>
            <a:ext cx="5212080" cy="36576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217920" y="1645920"/>
            <a:ext cx="91440" cy="36576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400800" y="1783080"/>
            <a:ext cx="48463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8B5A2B"/>
                </a:solidFill>
                <a:latin typeface="Microsoft YaHei"/>
              </a:rPr>
              <a:t>局部知識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2286000"/>
            <a:ext cx="484632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模組說明
• 函數文檔
• 測試案例
• 變更歷史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P52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上下文注入策略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5156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在正確的時機提供正確的資訊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1005840" y="173736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啟動注入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214884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對話開始時注入基礎約束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288036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288036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05840" y="297180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任務注入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338328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執行特定任務時注入相關知識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0624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反饋注入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61772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出錯時注入修正資訊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1520" y="534924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ectangle 16"/>
          <p:cNvSpPr/>
          <p:nvPr/>
        </p:nvSpPr>
        <p:spPr>
          <a:xfrm>
            <a:off x="731520" y="534924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005840" y="5440680"/>
            <a:ext cx="102412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完成注入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5840" y="5852160"/>
            <a:ext cx="1024128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任務完成後注入總結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模組四：上下文工程與知識管理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P53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447</Words>
  <Application>Microsoft Office PowerPoint</Application>
  <PresentationFormat>寬螢幕</PresentationFormat>
  <Paragraphs>158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1" baseType="lpstr">
      <vt:lpstr>Microsoft YaHei</vt:lpstr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joshhu</cp:lastModifiedBy>
  <cp:revision>8</cp:revision>
  <dcterms:created xsi:type="dcterms:W3CDTF">2013-01-27T09:14:16Z</dcterms:created>
  <dcterms:modified xsi:type="dcterms:W3CDTF">2026-01-13T13:45:04Z</dcterms:modified>
  <cp:category/>
</cp:coreProperties>
</file>

<file path=docProps/thumbnail.jpeg>
</file>